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8" r:id="rId3"/>
    <p:sldId id="257" r:id="rId4"/>
    <p:sldId id="259" r:id="rId5"/>
    <p:sldId id="260" r:id="rId6"/>
    <p:sldId id="261" r:id="rId7"/>
    <p:sldId id="264" r:id="rId8"/>
    <p:sldId id="265" r:id="rId9"/>
    <p:sldId id="266" r:id="rId10"/>
    <p:sldId id="262" r:id="rId11"/>
    <p:sldId id="263" r:id="rId12"/>
    <p:sldId id="268" r:id="rId13"/>
    <p:sldId id="271" r:id="rId14"/>
    <p:sldId id="270" r:id="rId15"/>
    <p:sldId id="272" r:id="rId16"/>
    <p:sldId id="273" r:id="rId17"/>
    <p:sldId id="275" r:id="rId18"/>
    <p:sldId id="276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0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AD99FB-F997-8758-9FB1-3D8843363F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F4C9A-7117-B3DB-6E2B-89720D4FA5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18F35-0D2D-47B5-BA18-25753221804B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3EF9E-896A-124F-A7BE-A7CAFF7525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ECF04-FD14-B5A7-CB8D-DE827D5DAD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ADF299-2185-4CA8-BD2D-C8E1B1DF2A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393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1BFAF-1A27-4A0F-95D6-B16B70303BA8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CD7EF-55DE-4E19-8625-901DC4BB5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8810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CD7EF-55DE-4E19-8625-901DC4BB5E28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48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F06E8-6480-2E4E-91BD-27E249D5A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2532A-89C8-E582-EA26-E8288666F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DD626-8B09-3F42-F6C5-18AA9336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97CE1-D676-4287-B766-B953AC7A2478}" type="datetime1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A2850-268F-CA9D-C870-21081E2FE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7977A-D018-EA14-947E-AF2A1E5CE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0BFFA-377D-4BD9-8D63-348E15BA3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35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4B43A-8622-CC01-5868-13CCE68C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C4083-90F8-7631-373A-CEBA6DA73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C51D9-BB02-B417-E85D-1BEE6C6A1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9601-5150-4D64-95C5-AB7B69544FD2}" type="datetime1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F0A10-A97F-8B1C-B197-226AC95ED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95909-E87E-F952-8A2A-16077FBFC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0BFFA-377D-4BD9-8D63-348E15BA3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9477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B12C06-231B-2B85-71B8-B4CA4A12A3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3ADE9-8EEA-FDEA-C054-265272FD9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C5CF8-FC96-CECA-89CC-90344D287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A2C8A-520F-456A-9DE3-15E643306D02}" type="datetime1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F69AD-E7A3-0543-97F0-B94B69B1B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60DED-671D-A2C1-8099-3650DDCD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0BFFA-377D-4BD9-8D63-348E15BA3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13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FC1B-59ED-229D-9078-B0D5D19FC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72E5-B277-4982-D22D-FBFF22F8A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C99F8-073C-43CD-2EF9-97C05B73C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189C-D143-4985-8E31-299038FDE6EF}" type="datetime1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6DB28-9092-595C-2B79-77131EAC1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655C4-4D05-BE53-979E-1012B8191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0BFFA-377D-4BD9-8D63-348E15BA3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722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A959C-C619-F498-4117-CDD85E18E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C6BA2-180A-83B9-43F1-5B56004DC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E3A79-87B9-0595-FDEA-19E2A9C86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93F3-508A-4606-BFBA-8A94D28ECCC5}" type="datetime1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7285F-A9E5-12AC-ED54-D891748DC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D8229-7960-18FC-D5F3-5216F21AF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0BFFA-377D-4BD9-8D63-348E15BA3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046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D943-1A16-237F-22F6-A7805091A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E4EBE-9680-5805-D530-07A194EAFA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B03437-AC51-30EE-1D83-D55BF8CAC7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3B2BA-7C9D-E0B4-4314-E300702D9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E012-C175-47D8-BD68-D9988599AB00}" type="datetime1">
              <a:rPr lang="en-IN" smtClean="0"/>
              <a:t>19-01-2025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CA743-8342-CAB2-30FF-91AB84033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5E86B-AA2C-3B60-C690-7D70800E3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0BFFA-377D-4BD9-8D63-348E15BA3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940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07464-B513-EC8D-6ECB-EC40C5031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F4BD6-8125-ECF4-F947-630AC4241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3D503B-83C1-7B6E-15EB-DBAA0D33E5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FCAF4D-F4C0-0684-FAAB-C2A3E274E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51B8F0-FAF7-5708-6655-03DA1B6F6A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7AB3C1-BD22-0A9E-6DFC-AF4673655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112B-519B-4D73-9F40-A4E8072E1F16}" type="datetime1">
              <a:rPr lang="en-IN" smtClean="0"/>
              <a:t>19-01-2025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D9FE7A-8FB3-7DD7-B6D9-04DDDE6BF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A0E631-F691-8B9A-0CE1-A1882C8D5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0BFFA-377D-4BD9-8D63-348E15BA3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578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6B75-3259-FDA2-655E-A6CE375D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137FE0-789B-D71F-2716-8A5206116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B1470-EA1B-4E88-A295-7276CDA8AE93}" type="datetime1">
              <a:rPr lang="en-IN" smtClean="0"/>
              <a:t>19-01-2025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AD3ECA-DF2C-C6F0-5398-E86403489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392A8-8D14-F631-FF64-878DA9780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0BFFA-377D-4BD9-8D63-348E15BA3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84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F33456-F833-F807-1A34-EE506D8CA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D85D4-33BB-42C9-87DE-F70D4F38F1B0}" type="datetime1">
              <a:rPr lang="en-IN" smtClean="0"/>
              <a:t>19-01-2025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BCAC34-9F25-8AC8-861F-2F656264A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7259A-1E03-C9D4-7D0B-085EBBAEA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0BFFA-377D-4BD9-8D63-348E15BA3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873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A2430-61B0-191B-C6F9-9058D663A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F62EF-DBC6-D880-81B4-DF912E559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A61C2B-BB39-4667-ACF5-4EA7BB83B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68E22-0349-A6B5-F16A-D3D5ED8BB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F0465-A8A5-445D-B92C-B43C3C6F905C}" type="datetime1">
              <a:rPr lang="en-IN" smtClean="0"/>
              <a:t>19-01-2025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9DAE5-B29D-206E-5917-76300905D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08919-A099-4C41-DFAD-CF3D75FF7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0BFFA-377D-4BD9-8D63-348E15BA3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747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8067C-BECD-066A-4A38-AB13C294B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F06F9E-123B-6820-B056-1D2945BE17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07068-938A-ABF6-F581-FC37970AC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D7F14-B780-0F33-1362-4E7C93459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F1D30-EAD3-492C-8FD6-D3616E9E991F}" type="datetime1">
              <a:rPr lang="en-IN" smtClean="0"/>
              <a:t>19-01-2025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30D2B-1C94-6274-EE0B-DE72767D9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11DDE-10D2-F3D4-5CBE-D91FDF69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0BFFA-377D-4BD9-8D63-348E15BA3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0709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C3765-3601-BB2C-D277-83D0DAFF9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AC83D-0C0D-4CEE-7E2F-754AAEE0D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B05AC-904E-3A1E-B30C-C8EBA0266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15399C-5F08-4379-9434-C9C35AF32FE9}" type="datetime1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F4A68-3981-9A3D-FC71-379AA6D05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E11A8-0439-E819-2F07-A5A53BA04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00BFFA-377D-4BD9-8D63-348E15BA3FE6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A close-up of a building&#10;&#10;Description automatically generated">
            <a:extLst>
              <a:ext uri="{FF2B5EF4-FFF2-40B4-BE49-F238E27FC236}">
                <a16:creationId xmlns:a16="http://schemas.microsoft.com/office/drawing/2014/main" id="{E0553D91-0D94-3A67-10D1-A467AF002D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49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86F47-868F-0311-7D70-7DF07FF62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FB08F38-24C9-0BF4-D97E-D19B92798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57600"/>
            <a:ext cx="9144000" cy="1442522"/>
          </a:xfrm>
        </p:spPr>
        <p:txBody>
          <a:bodyPr>
            <a:normAutofit/>
          </a:bodyPr>
          <a:lstStyle/>
          <a:p>
            <a:r>
              <a:rPr lang="en-GB" sz="3400" dirty="0">
                <a:solidFill>
                  <a:schemeClr val="bg1"/>
                </a:solidFill>
              </a:rPr>
              <a:t>Meta-Learning Based Continual Learning Methods for Fine-Grained Fruit Quality Classification</a:t>
            </a:r>
            <a:endParaRPr lang="en-US" sz="3400" dirty="0">
              <a:solidFill>
                <a:schemeClr val="bg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E1CC5BB-E79C-B8CD-5133-C538D59B8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30846"/>
            <a:ext cx="9144000" cy="8285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Authors: Prathamesh Gadekar, Aayush Mishra, Dr. Parijat Deshpande and Dr. Manasi Patwardhan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32CC68B-6ABC-4327-F073-43A9C68B3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84862" cy="204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U MCSE Placements - First placement ...">
            <a:extLst>
              <a:ext uri="{FF2B5EF4-FFF2-40B4-BE49-F238E27FC236}">
                <a16:creationId xmlns:a16="http://schemas.microsoft.com/office/drawing/2014/main" id="{B8E47874-2045-E1F1-4E7F-CBBAADA99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074" y="1"/>
            <a:ext cx="2040926" cy="204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253A7-50F8-F3DE-F3A0-A55438FE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81400" cy="694899"/>
          </a:xfrm>
        </p:spPr>
        <p:txBody>
          <a:bodyPr/>
          <a:lstStyle/>
          <a:p>
            <a:fld id="{9900BFFA-377D-4BD9-8D63-348E15BA3FE6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5546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292DC-E17F-02FF-9742-5C123E19F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building&#10;&#10;Description automatically generated">
            <a:extLst>
              <a:ext uri="{FF2B5EF4-FFF2-40B4-BE49-F238E27FC236}">
                <a16:creationId xmlns:a16="http://schemas.microsoft.com/office/drawing/2014/main" id="{8E3F7B03-B7A0-B839-A627-9AB9EADFC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251EB16-F140-6CB7-DEC2-26892692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48" y="558273"/>
            <a:ext cx="7715892" cy="662782"/>
          </a:xfrm>
        </p:spPr>
        <p:txBody>
          <a:bodyPr>
            <a:normAutofit/>
          </a:bodyPr>
          <a:lstStyle/>
          <a:p>
            <a:r>
              <a:rPr lang="en-GB" sz="3400" b="1" i="1" u="sng" dirty="0"/>
              <a:t>Meta-Learning</a:t>
            </a:r>
            <a:endParaRPr lang="en-US" sz="3400" b="1" i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63A3D-5F3D-D528-9E5A-5557934C953C}"/>
              </a:ext>
            </a:extLst>
          </p:cNvPr>
          <p:cNvSpPr txBox="1"/>
          <p:nvPr/>
        </p:nvSpPr>
        <p:spPr>
          <a:xfrm>
            <a:off x="6898640" y="2517616"/>
            <a:ext cx="45415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Enables </a:t>
            </a:r>
            <a:r>
              <a:rPr lang="en-GB" dirty="0"/>
              <a:t>models to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adapt to new tasks with minimal data and retraining.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model learns how to learn, rather than solving specific tasks directly.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0FF40B6-05CF-0851-DD7C-E839C2B6F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48" y="1425254"/>
            <a:ext cx="4007492" cy="400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BD46DD-07F9-A919-7A6E-E9C66087DC18}"/>
              </a:ext>
            </a:extLst>
          </p:cNvPr>
          <p:cNvSpPr txBox="1"/>
          <p:nvPr/>
        </p:nvSpPr>
        <p:spPr>
          <a:xfrm>
            <a:off x="1782108" y="4804021"/>
            <a:ext cx="2161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Meta Learning [8]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237164-83DE-40F7-68A8-4AE844327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81400" cy="732607"/>
          </a:xfrm>
        </p:spPr>
        <p:txBody>
          <a:bodyPr/>
          <a:lstStyle/>
          <a:p>
            <a:fld id="{9900BFFA-377D-4BD9-8D63-348E15BA3FE6}" type="slidenum">
              <a:rPr lang="en-IN" smtClean="0"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7532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E6370-06AF-FD6E-5460-9A355A3C0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building&#10;&#10;Description automatically generated">
            <a:extLst>
              <a:ext uri="{FF2B5EF4-FFF2-40B4-BE49-F238E27FC236}">
                <a16:creationId xmlns:a16="http://schemas.microsoft.com/office/drawing/2014/main" id="{10A3E7FA-DC21-1001-EC74-83653121D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D47D55A-1EE6-EB35-DFFB-C681C7BF9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48" y="558273"/>
            <a:ext cx="7715892" cy="662782"/>
          </a:xfrm>
        </p:spPr>
        <p:txBody>
          <a:bodyPr>
            <a:normAutofit/>
          </a:bodyPr>
          <a:lstStyle/>
          <a:p>
            <a:r>
              <a:rPr lang="en-GB" sz="3400" b="1" i="1" u="sng" dirty="0"/>
              <a:t>Model Agnostic Meta-Learning (MAML)</a:t>
            </a:r>
            <a:endParaRPr lang="en-US" sz="3400" b="1" i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52F9C2-FA41-1D37-839E-528FC3C60C63}"/>
              </a:ext>
            </a:extLst>
          </p:cNvPr>
          <p:cNvSpPr txBox="1"/>
          <p:nvPr/>
        </p:nvSpPr>
        <p:spPr>
          <a:xfrm>
            <a:off x="6809537" y="2502267"/>
            <a:ext cx="45415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Learns optimal initialization </a:t>
            </a:r>
            <a:r>
              <a:rPr lang="en-GB" dirty="0"/>
              <a:t>for rapid adaptation to new data.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Uses inner loops for task-specific updates and outer loops for meta updates.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E8F017-AD1D-2A07-D23A-55FBFF1D8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48" y="1533944"/>
            <a:ext cx="5848789" cy="3413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DE0F76-62A2-C0AF-3FD0-33C031944F74}"/>
              </a:ext>
            </a:extLst>
          </p:cNvPr>
          <p:cNvSpPr txBox="1"/>
          <p:nvPr/>
        </p:nvSpPr>
        <p:spPr>
          <a:xfrm>
            <a:off x="1010280" y="5139390"/>
            <a:ext cx="5749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Optimizing parameters to quickly adapt to new tasks [9]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3FC69D-7364-752B-5A25-61602119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81400" cy="694899"/>
          </a:xfrm>
        </p:spPr>
        <p:txBody>
          <a:bodyPr/>
          <a:lstStyle/>
          <a:p>
            <a:fld id="{9900BFFA-377D-4BD9-8D63-348E15BA3FE6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7020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1FB7C-C052-C9D3-7EA1-390C302F3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building&#10;&#10;Description automatically generated">
            <a:extLst>
              <a:ext uri="{FF2B5EF4-FFF2-40B4-BE49-F238E27FC236}">
                <a16:creationId xmlns:a16="http://schemas.microsoft.com/office/drawing/2014/main" id="{B0FEC5E5-945D-A691-AB53-3728E52EC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60D17B3-013E-7CFC-4779-E3F998E62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48" y="453264"/>
            <a:ext cx="7715892" cy="662782"/>
          </a:xfrm>
        </p:spPr>
        <p:txBody>
          <a:bodyPr>
            <a:normAutofit/>
          </a:bodyPr>
          <a:lstStyle/>
          <a:p>
            <a:r>
              <a:rPr lang="en-GB" sz="3400" b="1" i="1" u="sng" dirty="0"/>
              <a:t>Look Ahead MAML and Its Variants</a:t>
            </a:r>
            <a:endParaRPr lang="en-US" sz="3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B6ABC5-6F7B-EFF9-F401-CAD5295F0E4F}"/>
                  </a:ext>
                </a:extLst>
              </p:cNvPr>
              <p:cNvSpPr txBox="1"/>
              <p:nvPr/>
            </p:nvSpPr>
            <p:spPr>
              <a:xfrm>
                <a:off x="6030012" y="1417380"/>
                <a:ext cx="5512348" cy="48772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b="1" dirty="0"/>
                  <a:t>La-MAML:</a:t>
                </a:r>
                <a:endParaRPr lang="en-GB" dirty="0"/>
              </a:p>
              <a:p>
                <a:r>
                  <a:rPr lang="en-GB" dirty="0"/>
                  <a:t>Introduces variable learning rates for each task. Uses a replay buffer for periodic replay of past examples.</a:t>
                </a:r>
              </a:p>
              <a:p>
                <a:endParaRPr lang="en-GB" dirty="0"/>
              </a:p>
              <a:p>
                <a:r>
                  <a:rPr lang="en-GB" sz="2000" b="1" dirty="0"/>
                  <a:t>Sync-MAML:</a:t>
                </a:r>
              </a:p>
              <a:p>
                <a:r>
                  <a:rPr lang="en-GB" dirty="0"/>
                  <a:t>Uses fixed learning rate (</a:t>
                </a:r>
                <a:r>
                  <a:rPr lang="el-GR" dirty="0"/>
                  <a:t>β</a:t>
                </a:r>
                <a:r>
                  <a:rPr lang="en-GB" dirty="0"/>
                  <a:t>) for outer update, but uses variable learning rate for inner update.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IN" i="1" kern="1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IN" kern="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IN" i="1" kern="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IN" i="1" kern="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IN" i="1" kern="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IN" kern="1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←</m:t>
                    </m:r>
                    <m:sSubSup>
                      <m:sSubSupPr>
                        <m:ctrlPr>
                          <a:rPr lang="en-IN" i="1" kern="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IN" kern="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IN" i="1" kern="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IN" i="1" kern="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p>
                    </m:sSubSup>
                    <m:r>
                      <a:rPr lang="en-IN" i="1" kern="1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kern="1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β</m:t>
                    </m:r>
                    <m:r>
                      <a:rPr lang="en-IN" kern="1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IN" i="1" kern="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kern="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sSubSup>
                          <m:sSubSupPr>
                            <m:ctrlPr>
                              <a:rPr lang="en-IN" i="1" kern="1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IN" kern="1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IN" i="1" kern="1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IN" i="1" kern="1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p>
                        </m:sSubSup>
                      </m:sub>
                    </m:sSub>
                    <m:sSub>
                      <m:sSubPr>
                        <m:ctrlPr>
                          <a:rPr lang="en-IN" i="1" kern="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 kern="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IN" i="1" kern="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IN" i="1" kern="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i="1" kern="1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IN" kern="1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IN" i="1" kern="1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IN" i="1" kern="1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IN" i="1" kern="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 kern="1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i="1" kern="1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i="1" kern="1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solidFill>
                    <a:srgbClr val="FFFF00"/>
                  </a:solidFill>
                </a:endParaRPr>
              </a:p>
              <a:p>
                <a:endParaRPr lang="en-GB" dirty="0"/>
              </a:p>
              <a:p>
                <a:r>
                  <a:rPr lang="en-GB" sz="2000" b="1" dirty="0"/>
                  <a:t>C-MAML:</a:t>
                </a:r>
              </a:p>
              <a:p>
                <a:r>
                  <a:rPr lang="en-GB" dirty="0"/>
                  <a:t>Uses fixed learning rate (</a:t>
                </a:r>
                <a:r>
                  <a:rPr lang="el-GR" dirty="0"/>
                  <a:t>α</a:t>
                </a:r>
                <a:r>
                  <a:rPr lang="en-IN" dirty="0"/>
                  <a:t> for inner updates and </a:t>
                </a:r>
                <a:r>
                  <a:rPr lang="el-GR" dirty="0"/>
                  <a:t>β</a:t>
                </a:r>
                <a:r>
                  <a:rPr lang="en-GB" dirty="0"/>
                  <a:t> for outer updates)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IN" sz="1800" i="1" kern="10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IN" sz="1800" kern="100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sSup>
                          <m:sSupPr>
                            <m:ctrlPr>
                              <a:rPr lang="en-IN" sz="1800" i="1" kern="10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IN" sz="1800" i="1" kern="10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IN" sz="1800" i="1" kern="10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IN" sz="1800" i="1" kern="100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  <m:sup>
                        <m:r>
                          <a:rPr lang="en-IN" sz="1800" i="1" kern="100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p>
                    </m:sSubSup>
                    <m:r>
                      <a:rPr lang="en-IN" sz="1800" kern="10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←</m:t>
                    </m:r>
                    <m:sSubSup>
                      <m:sSubSupPr>
                        <m:ctrlPr>
                          <a:rPr lang="en-IN" sz="1800" i="1" kern="100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IN" sz="1800" kern="100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sSup>
                          <m:sSupPr>
                            <m:ctrlPr>
                              <a:rPr lang="en-IN" sz="1800" i="1" kern="10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IN" sz="1800" i="1" kern="10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IN" sz="1800" i="1" kern="10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IN" sz="1800" i="1" kern="100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p>
                    </m:sSubSup>
                    <m:r>
                      <a:rPr lang="en-IN" sz="1800" i="1" kern="10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1800" kern="10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α</m:t>
                    </m:r>
                    <m:r>
                      <a:rPr lang="en-IN" sz="1800" kern="10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IN" sz="1800" i="1" kern="100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1800" kern="100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sSubSup>
                          <m:sSubSupPr>
                            <m:ctrlPr>
                              <a:rPr lang="en-IN" sz="1800" i="1" kern="10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IN" sz="1800" kern="10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IN" sz="1800" i="1" kern="10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1800" i="1" kern="10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IN" sz="1800" i="1" kern="10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r>
                              <a:rPr lang="en-IN" sz="1800" i="1" kern="10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p>
                        </m:sSubSup>
                      </m:sub>
                    </m:sSub>
                    <m:sSub>
                      <m:sSubPr>
                        <m:ctrlPr>
                          <a:rPr lang="en-IN" sz="1800" i="1" kern="100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 kern="100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IN" sz="1800" i="1" kern="100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IN" sz="1800" i="1" kern="100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sz="1800" i="1" kern="10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IN" sz="1800" kern="10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IN" sz="1800" i="1" kern="10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1800" i="1" kern="10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IN" sz="1800" i="1" kern="10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r>
                              <a:rPr lang="en-IN" sz="1800" i="1" kern="10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IN" sz="1800" i="1" kern="100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IN" sz="1800" i="1" kern="100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1800" i="1" kern="10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1800" i="1" kern="10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1800" i="1" kern="10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IN" sz="1800" i="1" kern="10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GB" dirty="0">
                  <a:solidFill>
                    <a:srgbClr val="FFFF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IN" sz="1800" i="1" kern="100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IN" sz="1800" kern="1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IN" sz="1800" i="1" kern="1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IN" sz="1800" i="1" kern="1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IN" sz="1800" i="1" kern="1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IN" sz="1800" kern="10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←</m:t>
                    </m:r>
                    <m:sSubSup>
                      <m:sSubSupPr>
                        <m:ctrlPr>
                          <a:rPr lang="en-IN" sz="1800" i="1" kern="1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IN" sz="1800" kern="1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IN" sz="1800" i="1" kern="1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IN" sz="1800" i="1" kern="1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p>
                    </m:sSubSup>
                    <m:r>
                      <a:rPr lang="en-IN" sz="1800" i="1" kern="10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1800" kern="10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β</m:t>
                    </m:r>
                    <m:r>
                      <a:rPr lang="en-IN" sz="1800" kern="10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en-IN" sz="1800" i="1" kern="1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1800" kern="1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sSubSup>
                          <m:sSubSupPr>
                            <m:ctrlPr>
                              <a:rPr lang="en-IN" sz="1800" i="1" kern="1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IN" sz="1800" kern="1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IN" sz="1800" i="1" kern="1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IN" sz="1800" i="1" kern="1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p>
                        </m:sSubSup>
                      </m:sub>
                    </m:sSub>
                    <m:sSub>
                      <m:sSubPr>
                        <m:ctrlPr>
                          <a:rPr lang="en-IN" sz="1800" i="1" kern="1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 kern="1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1800" i="1" kern="1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IN" sz="1800" i="1" kern="1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sz="1800" i="1" kern="1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IN" sz="1800" kern="1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IN" sz="1800" i="1" kern="1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IN" sz="1800" i="1" kern="1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IN" sz="1800" i="1" kern="1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800" i="1" kern="1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 kern="1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sz="1800" i="1" kern="1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IN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B6ABC5-6F7B-EFF9-F401-CAD5295F0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012" y="1417380"/>
                <a:ext cx="5512348" cy="4877233"/>
              </a:xfrm>
              <a:prstGeom prst="rect">
                <a:avLst/>
              </a:prstGeom>
              <a:blipFill>
                <a:blip r:embed="rId3"/>
                <a:stretch>
                  <a:fillRect l="-1106" t="-6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1BCBB7C-5383-7193-0D24-3BF0CCECF1D0}"/>
              </a:ext>
            </a:extLst>
          </p:cNvPr>
          <p:cNvSpPr txBox="1"/>
          <p:nvPr/>
        </p:nvSpPr>
        <p:spPr>
          <a:xfrm>
            <a:off x="2358850" y="5901356"/>
            <a:ext cx="2614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La-MAML Algorithm [10]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AB9F33-BF42-EA0B-ABBC-001E01A6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81400" cy="685473"/>
          </a:xfrm>
        </p:spPr>
        <p:txBody>
          <a:bodyPr/>
          <a:lstStyle/>
          <a:p>
            <a:fld id="{9900BFFA-377D-4BD9-8D63-348E15BA3FE6}" type="slidenum">
              <a:rPr lang="en-IN" smtClean="0"/>
              <a:t>12</a:t>
            </a:fld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A3A3E52-7ABD-CFD3-F123-61DE7EFA0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438" y="1142814"/>
            <a:ext cx="4354029" cy="4758542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E9F42514-D56C-D9C8-F793-049D922D605D}"/>
              </a:ext>
            </a:extLst>
          </p:cNvPr>
          <p:cNvSpPr/>
          <p:nvPr/>
        </p:nvSpPr>
        <p:spPr>
          <a:xfrm>
            <a:off x="4818694" y="3855996"/>
            <a:ext cx="122548" cy="119699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D3903BF-4127-2DC3-B607-F76F57DACE66}"/>
              </a:ext>
            </a:extLst>
          </p:cNvPr>
          <p:cNvSpPr/>
          <p:nvPr/>
        </p:nvSpPr>
        <p:spPr>
          <a:xfrm>
            <a:off x="5244874" y="4569824"/>
            <a:ext cx="106432" cy="124725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2809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3C60F-DC71-A3C1-ADDB-8AD3AF0DB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building&#10;&#10;Description automatically generated">
            <a:extLst>
              <a:ext uri="{FF2B5EF4-FFF2-40B4-BE49-F238E27FC236}">
                <a16:creationId xmlns:a16="http://schemas.microsoft.com/office/drawing/2014/main" id="{5F1C7432-B79A-CB7B-ECA9-CB22EB2B3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A63F348-1E0A-3EDC-5357-4791D4B01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48" y="558273"/>
            <a:ext cx="7715892" cy="662782"/>
          </a:xfrm>
        </p:spPr>
        <p:txBody>
          <a:bodyPr>
            <a:normAutofit/>
          </a:bodyPr>
          <a:lstStyle/>
          <a:p>
            <a:r>
              <a:rPr lang="en-GB" sz="3400" b="1" i="1" u="sng" dirty="0"/>
              <a:t>Dataset</a:t>
            </a:r>
            <a:endParaRPr lang="en-US" sz="3400" b="1" i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4161B2-F584-F335-BF06-1986F67C634D}"/>
              </a:ext>
            </a:extLst>
          </p:cNvPr>
          <p:cNvSpPr txBox="1"/>
          <p:nvPr/>
        </p:nvSpPr>
        <p:spPr>
          <a:xfrm>
            <a:off x="960748" y="1338802"/>
            <a:ext cx="58702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dataset consists of </a:t>
            </a:r>
            <a:r>
              <a:rPr lang="en-GB" b="1" dirty="0"/>
              <a:t>14 fruits</a:t>
            </a:r>
            <a:r>
              <a:rPr lang="en-GB" dirty="0"/>
              <a:t>, each classified into </a:t>
            </a:r>
            <a:r>
              <a:rPr lang="en-GB" b="1" dirty="0"/>
              <a:t>5 ripening stages </a:t>
            </a:r>
            <a:r>
              <a:rPr lang="en-GB" dirty="0"/>
              <a:t>(Unripe, Early ripe, Ripe, Overripe, Rotten). </a:t>
            </a:r>
          </a:p>
          <a:p>
            <a:endParaRPr lang="en-GB" dirty="0"/>
          </a:p>
          <a:p>
            <a:r>
              <a:rPr lang="en-GB" dirty="0"/>
              <a:t>Each stage is treated as a separate class, with 10 images per class, resulting in a total of 50 images per fruit. </a:t>
            </a:r>
          </a:p>
          <a:p>
            <a:endParaRPr lang="en-GB" dirty="0"/>
          </a:p>
          <a:p>
            <a:r>
              <a:rPr lang="en-GB" dirty="0"/>
              <a:t>The fruits are categorized into 7 climacteric fruits (Apple, Banana, Guava, Jackfruit, Mango, Papaya and Pear) and 7 non-climacteric fruits (Dragon fruit, Lemon, Lychee, Orange, Pineapple, Pomegranate and Strawberry).</a:t>
            </a:r>
          </a:p>
          <a:p>
            <a:endParaRPr lang="en-GB" dirty="0"/>
          </a:p>
          <a:p>
            <a:r>
              <a:rPr lang="en-GB" dirty="0"/>
              <a:t>All images are resized to 100x100 pixels. The dataset is evenly split into training and testing sets, with 5 images per class used for training and 5 for testing.</a:t>
            </a: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4B21B1-5429-9CF7-85B7-D1CAACE44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81400" cy="628912"/>
          </a:xfrm>
        </p:spPr>
        <p:txBody>
          <a:bodyPr/>
          <a:lstStyle/>
          <a:p>
            <a:fld id="{9900BFFA-377D-4BD9-8D63-348E15BA3FE6}" type="slidenum">
              <a:rPr lang="en-IN" smtClean="0"/>
              <a:t>13</a:t>
            </a:fld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847AA-8228-7B36-69DB-59A6FB08F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45" y="2334742"/>
            <a:ext cx="4522852" cy="218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51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727A7-5937-AA80-6C4C-6AD38E99B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232F0CB-99F3-CD98-9BA3-F14471FC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48" y="558273"/>
            <a:ext cx="7715892" cy="662782"/>
          </a:xfrm>
        </p:spPr>
        <p:txBody>
          <a:bodyPr>
            <a:normAutofit/>
          </a:bodyPr>
          <a:lstStyle/>
          <a:p>
            <a:r>
              <a:rPr lang="en-US" sz="3400" b="1" i="1" u="sng" dirty="0"/>
              <a:t>Metrics and Hypotheses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0F1A7-1AF3-2567-3CD7-CDB36C5E4421}"/>
              </a:ext>
            </a:extLst>
          </p:cNvPr>
          <p:cNvSpPr txBox="1"/>
          <p:nvPr/>
        </p:nvSpPr>
        <p:spPr>
          <a:xfrm>
            <a:off x="960748" y="4433030"/>
            <a:ext cx="110112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1" dirty="0"/>
              <a:t>H0</a:t>
            </a:r>
            <a:r>
              <a:rPr lang="en-GB" dirty="0"/>
              <a:t>: Meta-learning based continual learning approach outperforms generic continual learning approaches. </a:t>
            </a:r>
          </a:p>
          <a:p>
            <a:endParaRPr lang="en-GB" dirty="0"/>
          </a:p>
          <a:p>
            <a:r>
              <a:rPr lang="en-GB" b="1" i="1" dirty="0"/>
              <a:t>H1</a:t>
            </a:r>
            <a:r>
              <a:rPr lang="en-GB" dirty="0"/>
              <a:t>: Meta-learning based continual learning model trained specifically on fruits that share common degrading properties (climacteric fruits) will outperform a more general meta-learning based continual learning approach that is trained on all types of fruits.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FED4D-30A8-27CA-260E-E312C630F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73" y="2424970"/>
            <a:ext cx="5921253" cy="14707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6F2D6C-6ECF-0DA1-BACA-94FC1F2268E3}"/>
              </a:ext>
            </a:extLst>
          </p:cNvPr>
          <p:cNvSpPr txBox="1"/>
          <p:nvPr/>
        </p:nvSpPr>
        <p:spPr>
          <a:xfrm>
            <a:off x="960748" y="1435162"/>
            <a:ext cx="110112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The metric used is ‘till-task accuracy’. It measures the accuracy of a model trained on the </a:t>
            </a:r>
            <a:r>
              <a:rPr lang="en-IN" b="1" i="1" dirty="0" err="1"/>
              <a:t>ith</a:t>
            </a:r>
            <a:r>
              <a:rPr lang="en-IN" dirty="0"/>
              <a:t> fruit by evaluating it on the test dataset comprising the current fruit and all previous fruits the model has been trained 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50B190-7F99-9762-58BB-734F04C60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00BFFA-377D-4BD9-8D63-348E15BA3FE6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581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3D5AA-F540-C4BB-02B4-DB9469B8F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69534AF-DADE-3A0E-8E5D-D62F94E4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48" y="558273"/>
            <a:ext cx="7715892" cy="662782"/>
          </a:xfrm>
        </p:spPr>
        <p:txBody>
          <a:bodyPr>
            <a:normAutofit/>
          </a:bodyPr>
          <a:lstStyle/>
          <a:p>
            <a:r>
              <a:rPr lang="en-US" sz="3400" b="1" i="1" u="sng" dirty="0"/>
              <a:t>Results (For All Fruits)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31B8B-2143-3F0D-941E-1ED793E54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48" y="1521260"/>
            <a:ext cx="5252534" cy="33416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39E72E-F984-1656-4F9C-E45F3D88F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642" y="1521261"/>
            <a:ext cx="4348363" cy="3341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F7C83B-CB6C-4A81-D874-86463EE0AE35}"/>
              </a:ext>
            </a:extLst>
          </p:cNvPr>
          <p:cNvSpPr txBox="1"/>
          <p:nvPr/>
        </p:nvSpPr>
        <p:spPr>
          <a:xfrm>
            <a:off x="960748" y="5336740"/>
            <a:ext cx="72028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Key Finding</a:t>
            </a:r>
            <a:r>
              <a:rPr lang="en-GB" dirty="0"/>
              <a:t>: Meta learning based Continual learning methods (Sync-MAML and C-MAML) outperform traditional Continual Learning methods under the assumption of limited training dataset.</a:t>
            </a: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93D8D-B17B-5D5B-FAA4-5A7FFFCC8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81400" cy="723180"/>
          </a:xfrm>
        </p:spPr>
        <p:txBody>
          <a:bodyPr/>
          <a:lstStyle/>
          <a:p>
            <a:fld id="{9900BFFA-377D-4BD9-8D63-348E15BA3FE6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960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3CFCD-14A8-ADE6-78CC-CF6089506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7B307C5-895C-F919-D7F5-81B1BDDCC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48" y="558273"/>
            <a:ext cx="7715892" cy="662782"/>
          </a:xfrm>
        </p:spPr>
        <p:txBody>
          <a:bodyPr>
            <a:normAutofit/>
          </a:bodyPr>
          <a:lstStyle/>
          <a:p>
            <a:r>
              <a:rPr lang="en-US" sz="3400" b="1" i="1" u="sng" dirty="0"/>
              <a:t>Results (For Only Climacteric Fruits)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27367-2196-1679-EC5F-6CC394E96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89" y="1679930"/>
            <a:ext cx="5710232" cy="2585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0A7DB-DBB6-3A3A-6A17-08890F5FF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071" y="1679930"/>
            <a:ext cx="4310331" cy="33121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0C03AF-BE8D-7BD3-48E4-16CE0146CF18}"/>
              </a:ext>
            </a:extLst>
          </p:cNvPr>
          <p:cNvSpPr txBox="1"/>
          <p:nvPr/>
        </p:nvSpPr>
        <p:spPr>
          <a:xfrm>
            <a:off x="148500" y="4518898"/>
            <a:ext cx="7793609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1" dirty="0"/>
              <a:t>Key Finding</a:t>
            </a:r>
            <a:r>
              <a:rPr lang="en-GB" sz="2000" i="1" dirty="0"/>
              <a:t>: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Meta learning based Continual learning methods (Sync-MAML and C-MAML) outperform traditional Continual Learning methods under the assumption of limited training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Climacteric fruits showed higher accuracy due to clearer ripening patterns.</a:t>
            </a:r>
          </a:p>
          <a:p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8A734-7B0D-8B7E-5D2E-E29CE9483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81400" cy="760887"/>
          </a:xfrm>
        </p:spPr>
        <p:txBody>
          <a:bodyPr/>
          <a:lstStyle/>
          <a:p>
            <a:fld id="{9900BFFA-377D-4BD9-8D63-348E15BA3FE6}" type="slidenum">
              <a:rPr lang="en-IN" smtClean="0"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0879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A0350-3714-207E-C2EC-EC1D58223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1EFEAB-48D8-3EB0-9DFD-E9EDC90A0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28" y="584461"/>
            <a:ext cx="2451756" cy="801279"/>
          </a:xfrm>
        </p:spPr>
        <p:txBody>
          <a:bodyPr>
            <a:normAutofit/>
          </a:bodyPr>
          <a:lstStyle/>
          <a:p>
            <a:r>
              <a:rPr lang="en-US" sz="3400" b="1" i="1" dirty="0"/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D0A36-D9E2-2451-EE62-8FCD5D22AF37}"/>
              </a:ext>
            </a:extLst>
          </p:cNvPr>
          <p:cNvSpPr txBox="1"/>
          <p:nvPr/>
        </p:nvSpPr>
        <p:spPr>
          <a:xfrm>
            <a:off x="989028" y="1385740"/>
            <a:ext cx="1011109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https://www.worldbank.org/en/news/feature/2014/02/27/infographic-food-loss-waste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https://lamarr-institute.org/blog/deep-neural-networks/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 err="1"/>
              <a:t>Gido</a:t>
            </a:r>
            <a:r>
              <a:rPr lang="en-IN" dirty="0"/>
              <a:t> M. van de Ven, Nicholas </a:t>
            </a:r>
            <a:r>
              <a:rPr lang="en-IN" dirty="0" err="1"/>
              <a:t>Soures</a:t>
            </a:r>
            <a:r>
              <a:rPr lang="en-IN" dirty="0"/>
              <a:t>, &amp; </a:t>
            </a:r>
            <a:r>
              <a:rPr lang="en-IN" dirty="0" err="1"/>
              <a:t>Dhireesha</a:t>
            </a:r>
            <a:r>
              <a:rPr lang="en-IN" dirty="0"/>
              <a:t> </a:t>
            </a:r>
            <a:r>
              <a:rPr lang="en-IN" dirty="0" err="1"/>
              <a:t>Kudithipudi</a:t>
            </a:r>
            <a:r>
              <a:rPr lang="en-IN" dirty="0"/>
              <a:t>. (2024). Continual Learning and Catastrophic Forgetting.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https://medium.com/continual-ai/towards-adaptive-ai-with-continual-learning-f493fd0d698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 err="1"/>
              <a:t>Zhizhong</a:t>
            </a:r>
            <a:r>
              <a:rPr lang="en-IN" dirty="0"/>
              <a:t> Li, &amp; Derek </a:t>
            </a:r>
            <a:r>
              <a:rPr lang="en-IN" dirty="0" err="1"/>
              <a:t>Hoiem</a:t>
            </a:r>
            <a:r>
              <a:rPr lang="en-IN" dirty="0"/>
              <a:t>. (2017). Learning without Forgetting.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Kirkpatrick, J., </a:t>
            </a:r>
            <a:r>
              <a:rPr lang="en-IN" dirty="0" err="1"/>
              <a:t>Pascanu</a:t>
            </a:r>
            <a:r>
              <a:rPr lang="en-IN" dirty="0"/>
              <a:t>, R., Rabinowitz, N., </a:t>
            </a:r>
            <a:r>
              <a:rPr lang="en-IN" dirty="0" err="1"/>
              <a:t>Veness</a:t>
            </a:r>
            <a:r>
              <a:rPr lang="en-IN" dirty="0"/>
              <a:t>, J., Desjardins, G., </a:t>
            </a:r>
            <a:r>
              <a:rPr lang="en-IN" dirty="0" err="1"/>
              <a:t>Rusu</a:t>
            </a:r>
            <a:r>
              <a:rPr lang="en-IN" dirty="0"/>
              <a:t>, A., Milan, K., Quan, J., Ramalho, T., </a:t>
            </a:r>
            <a:r>
              <a:rPr lang="en-IN" dirty="0" err="1"/>
              <a:t>Grabska-Barwinska</a:t>
            </a:r>
            <a:r>
              <a:rPr lang="en-IN" dirty="0"/>
              <a:t>, A., Hassabis, D., </a:t>
            </a:r>
            <a:r>
              <a:rPr lang="en-IN" dirty="0" err="1"/>
              <a:t>Clopath</a:t>
            </a:r>
            <a:r>
              <a:rPr lang="en-IN" dirty="0"/>
              <a:t>, C., Kumaran, D., &amp; Hadsell, R. (2017). Overcoming catastrophic forgetting in neural networks. Proceedings of the National Academy of Sciences, 114(13), 3521–3526.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https://zhangruochi.com/Lifelong-Learning/2020/03/14/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1B1071-BBED-8380-6C8E-DBF1BD79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81400" cy="713753"/>
          </a:xfrm>
        </p:spPr>
        <p:txBody>
          <a:bodyPr/>
          <a:lstStyle/>
          <a:p>
            <a:fld id="{9900BFFA-377D-4BD9-8D63-348E15BA3FE6}" type="slidenum">
              <a:rPr lang="en-IN" smtClean="0"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0682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139E3-7818-9DEA-59A9-0B3C93750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7C1CC46-097B-9687-9834-1959AEAF1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28" y="584461"/>
            <a:ext cx="2451756" cy="801279"/>
          </a:xfrm>
        </p:spPr>
        <p:txBody>
          <a:bodyPr>
            <a:normAutofit/>
          </a:bodyPr>
          <a:lstStyle/>
          <a:p>
            <a:r>
              <a:rPr lang="en-US" sz="3400" b="1" i="1" dirty="0"/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C0821-F9D4-5CE1-3F70-BBA64AB60CDF}"/>
              </a:ext>
            </a:extLst>
          </p:cNvPr>
          <p:cNvSpPr txBox="1"/>
          <p:nvPr/>
        </p:nvSpPr>
        <p:spPr>
          <a:xfrm>
            <a:off x="989028" y="1385740"/>
            <a:ext cx="101110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8"/>
            </a:pPr>
            <a:r>
              <a:rPr lang="en-IN" dirty="0"/>
              <a:t>https://botpenguin.com/glossary/meta-learning</a:t>
            </a:r>
          </a:p>
          <a:p>
            <a:pPr marL="342900" indent="-342900">
              <a:buFont typeface="+mj-lt"/>
              <a:buAutoNum type="arabicPeriod" startAt="8"/>
            </a:pPr>
            <a:endParaRPr lang="en-IN" dirty="0"/>
          </a:p>
          <a:p>
            <a:pPr marL="342900" indent="-342900">
              <a:buFont typeface="+mj-lt"/>
              <a:buAutoNum type="arabicPeriod" startAt="8"/>
            </a:pPr>
            <a:r>
              <a:rPr lang="en-IN" dirty="0"/>
              <a:t>Chelsea Finn, Pieter </a:t>
            </a:r>
            <a:r>
              <a:rPr lang="en-IN" dirty="0" err="1"/>
              <a:t>Abbeel</a:t>
            </a:r>
            <a:r>
              <a:rPr lang="en-IN" dirty="0"/>
              <a:t>, &amp; Sergey Levine. (2017). Model-Agnostic Meta-Learning for Fast Adaptation of Deep Networks.</a:t>
            </a:r>
          </a:p>
          <a:p>
            <a:pPr marL="342900" indent="-342900">
              <a:buFont typeface="+mj-lt"/>
              <a:buAutoNum type="arabicPeriod" startAt="8"/>
            </a:pPr>
            <a:endParaRPr lang="en-IN" dirty="0"/>
          </a:p>
          <a:p>
            <a:pPr marL="342900" indent="-342900">
              <a:buFont typeface="+mj-lt"/>
              <a:buAutoNum type="arabicPeriod" startAt="8"/>
            </a:pPr>
            <a:r>
              <a:rPr lang="en-IN" dirty="0"/>
              <a:t> </a:t>
            </a:r>
            <a:r>
              <a:rPr lang="en-IN" dirty="0" err="1"/>
              <a:t>Gunshi</a:t>
            </a:r>
            <a:r>
              <a:rPr lang="en-IN" dirty="0"/>
              <a:t> Gupta, </a:t>
            </a:r>
            <a:r>
              <a:rPr lang="en-IN" dirty="0" err="1"/>
              <a:t>Karmesh</a:t>
            </a:r>
            <a:r>
              <a:rPr lang="en-IN" dirty="0"/>
              <a:t> Yadav, &amp; Liam Paull. (2020). La-MAML: Look-ahead Meta Learning for Continual Learning.</a:t>
            </a:r>
          </a:p>
          <a:p>
            <a:pPr marL="342900" indent="-342900">
              <a:buFont typeface="+mj-lt"/>
              <a:buAutoNum type="arabicPeriod" startAt="8"/>
            </a:pP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D293-956B-914C-A7A8-4AB273480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81400" cy="742034"/>
          </a:xfrm>
        </p:spPr>
        <p:txBody>
          <a:bodyPr/>
          <a:lstStyle/>
          <a:p>
            <a:fld id="{9900BFFA-377D-4BD9-8D63-348E15BA3FE6}" type="slidenum">
              <a:rPr lang="en-IN" smtClean="0"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9575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01C78-35FE-48B5-0692-19919EEEC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6055846-6A46-01B0-27CB-86E59B26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57" y="2627722"/>
            <a:ext cx="5817124" cy="1602556"/>
          </a:xfrm>
        </p:spPr>
        <p:txBody>
          <a:bodyPr>
            <a:normAutofit/>
          </a:bodyPr>
          <a:lstStyle/>
          <a:p>
            <a:r>
              <a:rPr lang="en-US" sz="6000" b="1" i="1" dirty="0"/>
              <a:t>Thank You.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C91D63-9456-8132-E221-CFAC75093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81400" cy="798594"/>
          </a:xfrm>
        </p:spPr>
        <p:txBody>
          <a:bodyPr/>
          <a:lstStyle/>
          <a:p>
            <a:fld id="{9900BFFA-377D-4BD9-8D63-348E15BA3FE6}" type="slidenum">
              <a:rPr lang="en-IN" smtClean="0"/>
              <a:t>19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6899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CC305-1AAC-B13B-963F-3FB20779E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building&#10;&#10;Description automatically generated">
            <a:extLst>
              <a:ext uri="{FF2B5EF4-FFF2-40B4-BE49-F238E27FC236}">
                <a16:creationId xmlns:a16="http://schemas.microsoft.com/office/drawing/2014/main" id="{57D0B4E7-EE11-CF98-E70D-14C4BC40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FE2EED8-CB29-33F8-2674-2AA1033BF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48" y="558273"/>
            <a:ext cx="6791331" cy="662782"/>
          </a:xfrm>
        </p:spPr>
        <p:txBody>
          <a:bodyPr>
            <a:normAutofit/>
          </a:bodyPr>
          <a:lstStyle/>
          <a:p>
            <a:r>
              <a:rPr lang="en-GB" sz="3400" b="1" i="1" u="sng" dirty="0"/>
              <a:t>Motivation</a:t>
            </a:r>
            <a:endParaRPr lang="en-US" sz="3400" b="1" i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F20602-247D-D99C-A3F6-FF429CEFCBCD}"/>
              </a:ext>
            </a:extLst>
          </p:cNvPr>
          <p:cNvSpPr txBox="1"/>
          <p:nvPr/>
        </p:nvSpPr>
        <p:spPr>
          <a:xfrm>
            <a:off x="1697283" y="5798653"/>
            <a:ext cx="287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Food Wastage Statistics [1]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569669D-7C1A-AEC0-AACF-2DE795AF8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49" y="1221055"/>
            <a:ext cx="4347702" cy="452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605EDA-8342-535D-E909-DAA05C5CC2F4}"/>
              </a:ext>
            </a:extLst>
          </p:cNvPr>
          <p:cNvSpPr txBox="1"/>
          <p:nvPr/>
        </p:nvSpPr>
        <p:spPr>
          <a:xfrm>
            <a:off x="6269200" y="2606247"/>
            <a:ext cx="5384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87% </a:t>
            </a:r>
            <a:r>
              <a:rPr lang="en-IN" b="1" dirty="0">
                <a:solidFill>
                  <a:srgbClr val="C00000"/>
                </a:solidFill>
              </a:rPr>
              <a:t>waste</a:t>
            </a:r>
            <a:r>
              <a:rPr lang="en-IN" dirty="0"/>
              <a:t> occurs in production, storage, and transport in South Asia.</a:t>
            </a:r>
          </a:p>
          <a:p>
            <a:endParaRPr lang="en-IN" dirty="0"/>
          </a:p>
          <a:p>
            <a:endParaRPr lang="en-IN" dirty="0"/>
          </a:p>
          <a:p>
            <a:r>
              <a:rPr lang="en-GB" b="1" dirty="0"/>
              <a:t>1/4 to 1/3</a:t>
            </a:r>
            <a:r>
              <a:rPr lang="en-GB" dirty="0"/>
              <a:t> of all food produced is </a:t>
            </a:r>
            <a:r>
              <a:rPr lang="en-GB" dirty="0">
                <a:solidFill>
                  <a:srgbClr val="C00000"/>
                </a:solidFill>
              </a:rPr>
              <a:t>lost or wasted </a:t>
            </a:r>
            <a:r>
              <a:rPr lang="en-GB" dirty="0"/>
              <a:t>(~1 billion metric tons) globally.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1AFBFC-2085-C3D9-0AF2-35552EFCA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00BFFA-377D-4BD9-8D63-348E15BA3FE6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5915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building&#10;&#10;Description automatically generated">
            <a:extLst>
              <a:ext uri="{FF2B5EF4-FFF2-40B4-BE49-F238E27FC236}">
                <a16:creationId xmlns:a16="http://schemas.microsoft.com/office/drawing/2014/main" id="{BD760748-B7C0-B0F3-4F46-4149530B9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422E110-1F02-46B0-A6F7-52F878DA2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48" y="558273"/>
            <a:ext cx="7258692" cy="662782"/>
          </a:xfrm>
        </p:spPr>
        <p:txBody>
          <a:bodyPr>
            <a:normAutofit/>
          </a:bodyPr>
          <a:lstStyle/>
          <a:p>
            <a:r>
              <a:rPr lang="en-GB" sz="3400" b="1" i="1" u="sng" dirty="0"/>
              <a:t>Methods for Assessing Food Quality</a:t>
            </a:r>
            <a:endParaRPr lang="en-US" sz="3400" b="1" i="1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BB7CA0-836B-554E-EBAA-464D5312AF33}"/>
              </a:ext>
            </a:extLst>
          </p:cNvPr>
          <p:cNvSpPr txBox="1"/>
          <p:nvPr/>
        </p:nvSpPr>
        <p:spPr>
          <a:xfrm>
            <a:off x="960748" y="1983641"/>
            <a:ext cx="437635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i="1" dirty="0"/>
              <a:t>Invasive: </a:t>
            </a:r>
          </a:p>
          <a:p>
            <a:r>
              <a:rPr lang="en-GB" dirty="0"/>
              <a:t>Physically alters food,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accurate</a:t>
            </a:r>
            <a:r>
              <a:rPr lang="en-GB" dirty="0"/>
              <a:t> but </a:t>
            </a:r>
            <a:r>
              <a:rPr lang="en-GB" dirty="0">
                <a:solidFill>
                  <a:srgbClr val="C00000"/>
                </a:solidFill>
              </a:rPr>
              <a:t>impractical for large-scale operations</a:t>
            </a:r>
            <a:r>
              <a:rPr lang="en-GB" dirty="0"/>
              <a:t>. Example: </a:t>
            </a:r>
            <a:r>
              <a:rPr lang="en-IN" dirty="0"/>
              <a:t>Chemical Analysis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2000" b="1" i="1" dirty="0"/>
              <a:t>Non-Invasive: </a:t>
            </a:r>
          </a:p>
          <a:p>
            <a:r>
              <a:rPr lang="en-GB" dirty="0"/>
              <a:t>Based on external characteristics like colour and texture,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suitable for real-time and cost efficient</a:t>
            </a:r>
            <a:r>
              <a:rPr lang="en-GB" dirty="0"/>
              <a:t> but </a:t>
            </a:r>
            <a:r>
              <a:rPr lang="en-GB" dirty="0">
                <a:solidFill>
                  <a:srgbClr val="C00000"/>
                </a:solidFill>
              </a:rPr>
              <a:t>less precise</a:t>
            </a:r>
            <a:r>
              <a:rPr lang="en-GB" dirty="0"/>
              <a:t>. </a:t>
            </a:r>
          </a:p>
          <a:p>
            <a:r>
              <a:rPr lang="en-GB" dirty="0"/>
              <a:t>Example: Deep Learning based methods.</a:t>
            </a: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8632A7-D68E-CEC5-6286-4C83D3A1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81400" cy="646331"/>
          </a:xfrm>
        </p:spPr>
        <p:txBody>
          <a:bodyPr/>
          <a:lstStyle/>
          <a:p>
            <a:fld id="{9900BFFA-377D-4BD9-8D63-348E15BA3FE6}" type="slidenum">
              <a:rPr lang="en-IN" smtClean="0"/>
              <a:t>3</a:t>
            </a:fld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93AB17-BC73-6DD6-E979-F7DBC6FB2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77" y="1983642"/>
            <a:ext cx="4798970" cy="32008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A953BC-BBAD-D3FC-0CEE-66DF311573E0}"/>
              </a:ext>
            </a:extLst>
          </p:cNvPr>
          <p:cNvSpPr txBox="1"/>
          <p:nvPr/>
        </p:nvSpPr>
        <p:spPr>
          <a:xfrm>
            <a:off x="6410313" y="5300774"/>
            <a:ext cx="4798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https://www.thoughtco.com/simple-chemical-tests-for-food-4122218</a:t>
            </a:r>
          </a:p>
        </p:txBody>
      </p:sp>
    </p:spTree>
    <p:extLst>
      <p:ext uri="{BB962C8B-B14F-4D97-AF65-F5344CB8AC3E}">
        <p14:creationId xmlns:p14="http://schemas.microsoft.com/office/powerpoint/2010/main" val="3189630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C684E-0954-8BC2-31A2-A14B89FE4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building&#10;&#10;Description automatically generated">
            <a:extLst>
              <a:ext uri="{FF2B5EF4-FFF2-40B4-BE49-F238E27FC236}">
                <a16:creationId xmlns:a16="http://schemas.microsoft.com/office/drawing/2014/main" id="{FC805274-26AE-769D-F2DB-726775BFF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C8923C8-C3F4-739E-AED3-EFD0615A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48" y="558273"/>
            <a:ext cx="7715892" cy="662782"/>
          </a:xfrm>
        </p:spPr>
        <p:txBody>
          <a:bodyPr>
            <a:normAutofit/>
          </a:bodyPr>
          <a:lstStyle/>
          <a:p>
            <a:r>
              <a:rPr lang="en-GB" sz="3400" b="1" i="1" u="sng" dirty="0"/>
              <a:t>Drawbacks of Traditional Deep Learning </a:t>
            </a:r>
            <a:endParaRPr lang="en-US" sz="3400" b="1" i="1" u="sng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8476A-B94B-F278-1604-6BC0511BB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47" y="1563424"/>
            <a:ext cx="6094413" cy="304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EDA1F1-5794-C153-2A4A-44C4F48FA42F}"/>
              </a:ext>
            </a:extLst>
          </p:cNvPr>
          <p:cNvSpPr txBox="1"/>
          <p:nvPr/>
        </p:nvSpPr>
        <p:spPr>
          <a:xfrm>
            <a:off x="8015907" y="2209467"/>
            <a:ext cx="38303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Large dataset </a:t>
            </a:r>
            <a:r>
              <a:rPr lang="en-GB" dirty="0"/>
              <a:t>requirements.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Assumption of </a:t>
            </a:r>
            <a:r>
              <a:rPr lang="en-GB" dirty="0">
                <a:solidFill>
                  <a:srgbClr val="C00000"/>
                </a:solidFill>
              </a:rPr>
              <a:t>I.I.D data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Fruit-specific</a:t>
            </a:r>
            <a:r>
              <a:rPr lang="en-GB" dirty="0"/>
              <a:t> </a:t>
            </a:r>
            <a:r>
              <a:rPr lang="en-GB" dirty="0">
                <a:solidFill>
                  <a:srgbClr val="C00000"/>
                </a:solidFill>
              </a:rPr>
              <a:t>models</a:t>
            </a:r>
            <a:r>
              <a:rPr lang="en-GB" dirty="0"/>
              <a:t> with poor generalization.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OUR WORK FOCUSES ON OVERCOMING THESE DRAWBACKS</a:t>
            </a:r>
            <a:r>
              <a:rPr lang="en-GB" dirty="0"/>
              <a:t>.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49299B-3F70-9228-E2C7-C7FF61614F54}"/>
              </a:ext>
            </a:extLst>
          </p:cNvPr>
          <p:cNvSpPr txBox="1"/>
          <p:nvPr/>
        </p:nvSpPr>
        <p:spPr>
          <a:xfrm>
            <a:off x="2499194" y="4688046"/>
            <a:ext cx="318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Deep Learning Architecture [2]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BDA06A-BB27-5766-E453-492C767D2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81400" cy="694899"/>
          </a:xfrm>
        </p:spPr>
        <p:txBody>
          <a:bodyPr/>
          <a:lstStyle/>
          <a:p>
            <a:fld id="{9900BFFA-377D-4BD9-8D63-348E15BA3FE6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4154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9914D-D39F-ED24-027B-875A666D3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building&#10;&#10;Description automatically generated">
            <a:extLst>
              <a:ext uri="{FF2B5EF4-FFF2-40B4-BE49-F238E27FC236}">
                <a16:creationId xmlns:a16="http://schemas.microsoft.com/office/drawing/2014/main" id="{BFB24913-27A7-961F-D476-06382EEB2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DEA8ED0-A715-B619-765F-AA41189CF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48" y="558273"/>
            <a:ext cx="7715892" cy="662782"/>
          </a:xfrm>
        </p:spPr>
        <p:txBody>
          <a:bodyPr>
            <a:normAutofit/>
          </a:bodyPr>
          <a:lstStyle/>
          <a:p>
            <a:r>
              <a:rPr lang="en-GB" sz="3400" b="1" i="1" u="sng" dirty="0"/>
              <a:t>Catastrophic Forgetting</a:t>
            </a:r>
            <a:endParaRPr lang="en-US" sz="3400" b="1" i="1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9FF783-5208-18E6-19E0-7DF0EA96C300}"/>
              </a:ext>
            </a:extLst>
          </p:cNvPr>
          <p:cNvSpPr txBox="1"/>
          <p:nvPr/>
        </p:nvSpPr>
        <p:spPr>
          <a:xfrm>
            <a:off x="6228080" y="2690336"/>
            <a:ext cx="55368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Neural networks </a:t>
            </a:r>
            <a:r>
              <a:rPr lang="en-GB" b="1" dirty="0">
                <a:solidFill>
                  <a:srgbClr val="C00000"/>
                </a:solidFill>
              </a:rPr>
              <a:t>forget</a:t>
            </a:r>
            <a:r>
              <a:rPr lang="en-GB" dirty="0"/>
              <a:t> previously learned tasks when trained on new 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Happens because </a:t>
            </a:r>
            <a:r>
              <a:rPr lang="en-GB" b="1" dirty="0"/>
              <a:t>weights are overwritten </a:t>
            </a:r>
            <a:r>
              <a:rPr lang="en-GB" dirty="0"/>
              <a:t>by new task-specific updates.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BF44F2-BBD4-4E6B-A06A-5545AF94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48" y="1428513"/>
            <a:ext cx="4624440" cy="42509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EFF289-77DA-D3C9-CAC5-83AC98984D0B}"/>
              </a:ext>
            </a:extLst>
          </p:cNvPr>
          <p:cNvSpPr txBox="1"/>
          <p:nvPr/>
        </p:nvSpPr>
        <p:spPr>
          <a:xfrm>
            <a:off x="1730054" y="5813028"/>
            <a:ext cx="617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Catastrophic Forgetting [3]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39FE85-FEE0-795B-6CC2-87CC368F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81400" cy="713753"/>
          </a:xfrm>
        </p:spPr>
        <p:txBody>
          <a:bodyPr/>
          <a:lstStyle/>
          <a:p>
            <a:fld id="{9900BFFA-377D-4BD9-8D63-348E15BA3FE6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3449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D2A72-D9CC-5473-9896-8E2CD6502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building&#10;&#10;Description automatically generated">
            <a:extLst>
              <a:ext uri="{FF2B5EF4-FFF2-40B4-BE49-F238E27FC236}">
                <a16:creationId xmlns:a16="http://schemas.microsoft.com/office/drawing/2014/main" id="{01E3772E-4F7C-745F-1613-D57606350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82857E1-D671-C2C0-2CE0-508B43C50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48" y="558273"/>
            <a:ext cx="7715892" cy="662782"/>
          </a:xfrm>
        </p:spPr>
        <p:txBody>
          <a:bodyPr>
            <a:normAutofit/>
          </a:bodyPr>
          <a:lstStyle/>
          <a:p>
            <a:r>
              <a:rPr lang="en-GB" sz="3400" b="1" i="1" u="sng" dirty="0"/>
              <a:t>Continual Learning</a:t>
            </a:r>
            <a:endParaRPr lang="en-US" sz="3400" b="1" i="1" u="sng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15A4D36-A765-6467-1C3C-941C3C4AB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47" y="1809880"/>
            <a:ext cx="5536867" cy="289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391C1B-DA34-7352-DE2C-6040A24E12CA}"/>
              </a:ext>
            </a:extLst>
          </p:cNvPr>
          <p:cNvSpPr txBox="1"/>
          <p:nvPr/>
        </p:nvSpPr>
        <p:spPr>
          <a:xfrm>
            <a:off x="7061200" y="2240615"/>
            <a:ext cx="4541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Enables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retaining knowledge</a:t>
            </a:r>
            <a:r>
              <a:rPr lang="en-IN" dirty="0"/>
              <a:t> across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Addresses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non-IID data</a:t>
            </a:r>
            <a:r>
              <a:rPr lang="en-IN" dirty="0"/>
              <a:t> and catastrophic forgetting.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C3D9B-08B5-13DC-DA9B-7BF6B44FB853}"/>
              </a:ext>
            </a:extLst>
          </p:cNvPr>
          <p:cNvSpPr txBox="1"/>
          <p:nvPr/>
        </p:nvSpPr>
        <p:spPr>
          <a:xfrm>
            <a:off x="2489972" y="4518011"/>
            <a:ext cx="6186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Static ML vs Adaptive ML [4]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DBE045-6C73-988C-774F-AD5EB2896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81400" cy="658549"/>
          </a:xfrm>
        </p:spPr>
        <p:txBody>
          <a:bodyPr/>
          <a:lstStyle/>
          <a:p>
            <a:fld id="{9900BFFA-377D-4BD9-8D63-348E15BA3FE6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8197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A03AE-AF28-8785-FFF4-0681F211A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building&#10;&#10;Description automatically generated">
            <a:extLst>
              <a:ext uri="{FF2B5EF4-FFF2-40B4-BE49-F238E27FC236}">
                <a16:creationId xmlns:a16="http://schemas.microsoft.com/office/drawing/2014/main" id="{B0962BBC-6BA4-7F24-A7D4-8730CE9A0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47444D9-4C3C-ED65-67E7-9C07D15AF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48" y="558273"/>
            <a:ext cx="7715892" cy="662782"/>
          </a:xfrm>
        </p:spPr>
        <p:txBody>
          <a:bodyPr>
            <a:normAutofit/>
          </a:bodyPr>
          <a:lstStyle/>
          <a:p>
            <a:r>
              <a:rPr lang="en-GB" sz="3400" b="1" i="1" u="sng" dirty="0"/>
              <a:t>Learning Without Forgetting (LWF)</a:t>
            </a:r>
            <a:endParaRPr lang="en-US" sz="3400" b="1" i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CD2C02-2905-9C82-C002-E7D5EFB33423}"/>
              </a:ext>
            </a:extLst>
          </p:cNvPr>
          <p:cNvSpPr txBox="1"/>
          <p:nvPr/>
        </p:nvSpPr>
        <p:spPr>
          <a:xfrm>
            <a:off x="6241276" y="2517616"/>
            <a:ext cx="52120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Retains knowledge via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knowledge distillation </a:t>
            </a:r>
            <a:r>
              <a:rPr lang="en-IN" dirty="0"/>
              <a:t>(</a:t>
            </a:r>
            <a:r>
              <a:rPr lang="en-GB" dirty="0"/>
              <a:t>compares outputs of the previous and current model</a:t>
            </a:r>
            <a:r>
              <a:rPr lang="en-IN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Works well for tasks with similar distributions.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26671E-15B4-99E6-159C-CA77820EF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48" y="1952048"/>
            <a:ext cx="4989978" cy="26910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AEEAF8-E94B-5CD3-A9B2-659BE528A57D}"/>
              </a:ext>
            </a:extLst>
          </p:cNvPr>
          <p:cNvSpPr txBox="1"/>
          <p:nvPr/>
        </p:nvSpPr>
        <p:spPr>
          <a:xfrm>
            <a:off x="2470447" y="4643120"/>
            <a:ext cx="2348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LWF Architecture [5]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3400AA-3736-9754-3D62-BC06C8E2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81400" cy="751460"/>
          </a:xfrm>
        </p:spPr>
        <p:txBody>
          <a:bodyPr/>
          <a:lstStyle/>
          <a:p>
            <a:fld id="{9900BFFA-377D-4BD9-8D63-348E15BA3FE6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013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37CAD-3A8D-FEC7-31A5-2E716BAC6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building&#10;&#10;Description automatically generated">
            <a:extLst>
              <a:ext uri="{FF2B5EF4-FFF2-40B4-BE49-F238E27FC236}">
                <a16:creationId xmlns:a16="http://schemas.microsoft.com/office/drawing/2014/main" id="{A7E459C0-7F93-7DD3-96D9-D6AA2E78C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9238E7C-A415-3796-C611-7E8D62CC0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48" y="558273"/>
            <a:ext cx="7715892" cy="662782"/>
          </a:xfrm>
        </p:spPr>
        <p:txBody>
          <a:bodyPr>
            <a:normAutofit/>
          </a:bodyPr>
          <a:lstStyle/>
          <a:p>
            <a:r>
              <a:rPr lang="en-GB" sz="3400" b="1" i="1" u="sng" dirty="0"/>
              <a:t>Elastic Weight Consolidation (EWC)</a:t>
            </a:r>
            <a:endParaRPr lang="en-US" sz="3400" b="1" i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3AE7A8-3398-D5D2-DAB5-A553D1FFA616}"/>
              </a:ext>
            </a:extLst>
          </p:cNvPr>
          <p:cNvSpPr txBox="1"/>
          <p:nvPr/>
        </p:nvSpPr>
        <p:spPr>
          <a:xfrm>
            <a:off x="6096000" y="2794614"/>
            <a:ext cx="52120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Adds a regularization term to the loss function to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protect weights important for previous tasks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Prevents forgetting by penalizing changes to key parameters.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C8463-30DD-3B54-AF49-3AC79B834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07" y="1838374"/>
            <a:ext cx="5297493" cy="28358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92EE1F-C92C-5E7F-2676-0E4E5138A6CD}"/>
              </a:ext>
            </a:extLst>
          </p:cNvPr>
          <p:cNvSpPr txBox="1"/>
          <p:nvPr/>
        </p:nvSpPr>
        <p:spPr>
          <a:xfrm>
            <a:off x="2122879" y="4674186"/>
            <a:ext cx="2648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EWC Task Balancing [6]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0F7432-8D9E-2D9D-8B9B-90A3849A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81400" cy="710206"/>
          </a:xfrm>
        </p:spPr>
        <p:txBody>
          <a:bodyPr/>
          <a:lstStyle/>
          <a:p>
            <a:fld id="{9900BFFA-377D-4BD9-8D63-348E15BA3FE6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9414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8CDB9-42FF-628F-9779-CD3087045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building&#10;&#10;Description automatically generated">
            <a:extLst>
              <a:ext uri="{FF2B5EF4-FFF2-40B4-BE49-F238E27FC236}">
                <a16:creationId xmlns:a16="http://schemas.microsoft.com/office/drawing/2014/main" id="{92A79F53-E1BF-7507-92E3-970C798D3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5B5C504-F475-35A0-E652-1D4ED2AD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48" y="558273"/>
            <a:ext cx="8924932" cy="662782"/>
          </a:xfrm>
        </p:spPr>
        <p:txBody>
          <a:bodyPr>
            <a:normAutofit/>
          </a:bodyPr>
          <a:lstStyle/>
          <a:p>
            <a:r>
              <a:rPr lang="en-GB" sz="3400" b="1" i="1" u="sng" dirty="0"/>
              <a:t>Averaged Gradient Episodic Memory (A-GEM)</a:t>
            </a:r>
            <a:endParaRPr lang="en-US" sz="3400" b="1" i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10611-3718-7AF9-C9F1-D8CAEA8EAE99}"/>
              </a:ext>
            </a:extLst>
          </p:cNvPr>
          <p:cNvSpPr txBox="1"/>
          <p:nvPr/>
        </p:nvSpPr>
        <p:spPr>
          <a:xfrm>
            <a:off x="6096000" y="2794614"/>
            <a:ext cx="52120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Utilizes memory buffers</a:t>
            </a:r>
            <a:r>
              <a:rPr lang="en-GB" dirty="0"/>
              <a:t> to store samples from past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Ensures new gradients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do not interfere </a:t>
            </a:r>
            <a:r>
              <a:rPr lang="en-GB" dirty="0"/>
              <a:t>with previous ones.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E6978-3F9F-D17B-4F5A-93B3060C7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48" y="1952048"/>
            <a:ext cx="5014395" cy="2922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3FD66A-7FFA-E09A-C473-864E61024918}"/>
              </a:ext>
            </a:extLst>
          </p:cNvPr>
          <p:cNvSpPr txBox="1"/>
          <p:nvPr/>
        </p:nvSpPr>
        <p:spPr>
          <a:xfrm>
            <a:off x="2977468" y="5035516"/>
            <a:ext cx="980954" cy="381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GEM [7]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A57674-2F84-34E9-9EF4-256CB4C1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81400" cy="779741"/>
          </a:xfrm>
        </p:spPr>
        <p:txBody>
          <a:bodyPr/>
          <a:lstStyle/>
          <a:p>
            <a:fld id="{9900BFFA-377D-4BD9-8D63-348E15BA3FE6}" type="slidenum">
              <a:rPr lang="en-IN" smtClean="0"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4548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1032</Words>
  <Application>Microsoft Office PowerPoint</Application>
  <PresentationFormat>Widescreen</PresentationFormat>
  <Paragraphs>137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Cambria Math</vt:lpstr>
      <vt:lpstr>Office Theme</vt:lpstr>
      <vt:lpstr>Meta-Learning Based Continual Learning Methods for Fine-Grained Fruit Quality Classification</vt:lpstr>
      <vt:lpstr>Motivation</vt:lpstr>
      <vt:lpstr>Methods for Assessing Food Quality</vt:lpstr>
      <vt:lpstr>Drawbacks of Traditional Deep Learning </vt:lpstr>
      <vt:lpstr>Catastrophic Forgetting</vt:lpstr>
      <vt:lpstr>Continual Learning</vt:lpstr>
      <vt:lpstr>Learning Without Forgetting (LWF)</vt:lpstr>
      <vt:lpstr>Elastic Weight Consolidation (EWC)</vt:lpstr>
      <vt:lpstr>Averaged Gradient Episodic Memory (A-GEM)</vt:lpstr>
      <vt:lpstr>Meta-Learning</vt:lpstr>
      <vt:lpstr>Model Agnostic Meta-Learning (MAML)</vt:lpstr>
      <vt:lpstr>Look Ahead MAML and Its Variants</vt:lpstr>
      <vt:lpstr>Dataset</vt:lpstr>
      <vt:lpstr>Metrics and Hypotheses</vt:lpstr>
      <vt:lpstr>Results (For All Fruits)</vt:lpstr>
      <vt:lpstr>Results (For Only Climacteric Fruits)</vt:lpstr>
      <vt:lpstr>References</vt:lpstr>
      <vt:lpstr>References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GHA CONFERENCES</dc:creator>
  <cp:lastModifiedBy>Prathamesh Gadekar</cp:lastModifiedBy>
  <cp:revision>13</cp:revision>
  <dcterms:created xsi:type="dcterms:W3CDTF">2024-12-26T07:44:01Z</dcterms:created>
  <dcterms:modified xsi:type="dcterms:W3CDTF">2025-01-19T20:32:47Z</dcterms:modified>
</cp:coreProperties>
</file>